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2" r:id="rId3"/>
    <p:sldId id="257" r:id="rId4"/>
    <p:sldId id="273" r:id="rId5"/>
    <p:sldId id="283" r:id="rId6"/>
    <p:sldId id="284" r:id="rId7"/>
    <p:sldId id="285" r:id="rId8"/>
    <p:sldId id="286" r:id="rId9"/>
    <p:sldId id="287" r:id="rId10"/>
    <p:sldId id="288" r:id="rId11"/>
    <p:sldId id="289" r:id="rId12"/>
    <p:sldId id="290" r:id="rId13"/>
    <p:sldId id="291" r:id="rId14"/>
    <p:sldId id="292" r:id="rId15"/>
    <p:sldId id="293" r:id="rId16"/>
    <p:sldId id="29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80" d="100"/>
          <a:sy n="80" d="100"/>
        </p:scale>
        <p:origin x="-864" y="-58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98397C67-2B70-484E-B90D-F2E66D4D21F1}" type="datetimeFigureOut">
              <a:rPr lang="en-US" smtClean="0"/>
              <a:t>9/24/2013</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7843B723-3B60-4A2F-8EDF-88380C73DEF2}" type="slidenum">
              <a:rPr lang="en-US" smtClean="0"/>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97C67-2B70-484E-B90D-F2E66D4D21F1}" type="datetimeFigureOut">
              <a:rPr lang="en-US" smtClean="0"/>
              <a:t>9/24/2013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43B723-3B60-4A2F-8EDF-88380C73DEF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97C67-2B70-484E-B90D-F2E66D4D21F1}" type="datetimeFigureOut">
              <a:rPr lang="en-US" smtClean="0"/>
              <a:t>9/24/2013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43B723-3B60-4A2F-8EDF-88380C73DEF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397C67-2B70-484E-B90D-F2E66D4D21F1}" type="datetimeFigureOut">
              <a:rPr lang="en-US" smtClean="0"/>
              <a:t>9/24/2013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43B723-3B60-4A2F-8EDF-88380C73DEF2}"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397C67-2B70-484E-B90D-F2E66D4D21F1}" type="datetimeFigureOut">
              <a:rPr lang="en-US" smtClean="0"/>
              <a:t>9/24/2013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43B723-3B60-4A2F-8EDF-88380C73DEF2}"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8397C67-2B70-484E-B90D-F2E66D4D21F1}" type="datetimeFigureOut">
              <a:rPr lang="en-US" smtClean="0"/>
              <a:t>9/24/2013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43B723-3B60-4A2F-8EDF-88380C73DEF2}" type="slidenum">
              <a:rPr lang="en-US" smtClean="0"/>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8397C67-2B70-484E-B90D-F2E66D4D21F1}" type="datetimeFigureOut">
              <a:rPr lang="en-US" smtClean="0"/>
              <a:t>9/24/2013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843B723-3B60-4A2F-8EDF-88380C73DEF2}"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397C67-2B70-484E-B90D-F2E66D4D21F1}" type="datetimeFigureOut">
              <a:rPr lang="en-US" smtClean="0"/>
              <a:t>9/24/2013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843B723-3B60-4A2F-8EDF-88380C73DEF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397C67-2B70-484E-B90D-F2E66D4D21F1}" type="datetimeFigureOut">
              <a:rPr lang="en-US" smtClean="0"/>
              <a:t>9/24/2013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843B723-3B60-4A2F-8EDF-88380C73DEF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98397C67-2B70-484E-B90D-F2E66D4D21F1}" type="datetimeFigureOut">
              <a:rPr lang="en-US" smtClean="0"/>
              <a:t>9/24/2013</a:t>
            </a:fld>
            <a:endParaRPr lang="en-US" dirty="0"/>
          </a:p>
        </p:txBody>
      </p:sp>
      <p:sp>
        <p:nvSpPr>
          <p:cNvPr id="7" name="Slide Number Placeholder 6"/>
          <p:cNvSpPr>
            <a:spLocks noGrp="1"/>
          </p:cNvSpPr>
          <p:nvPr>
            <p:ph type="sldNum" sz="quarter" idx="12"/>
          </p:nvPr>
        </p:nvSpPr>
        <p:spPr/>
        <p:txBody>
          <a:bodyPr/>
          <a:lstStyle/>
          <a:p>
            <a:fld id="{7843B723-3B60-4A2F-8EDF-88380C73DEF2}" type="slidenum">
              <a:rPr lang="en-US" smtClean="0"/>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397C67-2B70-484E-B90D-F2E66D4D21F1}" type="datetimeFigureOut">
              <a:rPr lang="en-US" smtClean="0"/>
              <a:t>9/24/2013</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7843B723-3B60-4A2F-8EDF-88380C73DEF2}"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98397C67-2B70-484E-B90D-F2E66D4D21F1}" type="datetimeFigureOut">
              <a:rPr lang="en-US" smtClean="0"/>
              <a:t>9/24/2013</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7843B723-3B60-4A2F-8EDF-88380C73DEF2}"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vimeo.com/627263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Laboratory Safety and Procedures</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4927162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48736"/>
          </a:xfrm>
        </p:spPr>
        <p:txBody>
          <a:bodyPr>
            <a:normAutofit fontScale="90000"/>
          </a:bodyPr>
          <a:lstStyle/>
          <a:p>
            <a:r>
              <a:rPr lang="en-US" dirty="0" smtClean="0"/>
              <a:t>What can happen…</a:t>
            </a:r>
            <a:endParaRPr lang="en-US" dirty="0"/>
          </a:p>
        </p:txBody>
      </p:sp>
      <p:sp>
        <p:nvSpPr>
          <p:cNvPr id="5" name="Content Placeholder 4"/>
          <p:cNvSpPr>
            <a:spLocks noGrp="1"/>
          </p:cNvSpPr>
          <p:nvPr>
            <p:ph sz="quarter" idx="13"/>
          </p:nvPr>
        </p:nvSpPr>
        <p:spPr>
          <a:xfrm>
            <a:off x="1042416" y="1752600"/>
            <a:ext cx="3419856" cy="4572000"/>
          </a:xfrm>
        </p:spPr>
        <p:txBody>
          <a:bodyPr>
            <a:normAutofit/>
          </a:bodyPr>
          <a:lstStyle/>
          <a:p>
            <a:r>
              <a:rPr lang="en-US" sz="2000" b="1" dirty="0" smtClean="0"/>
              <a:t>Chemicals </a:t>
            </a:r>
            <a:endParaRPr lang="en-US" sz="2000" dirty="0"/>
          </a:p>
          <a:p>
            <a:pPr lvl="1"/>
            <a:r>
              <a:rPr lang="en-US" sz="2000" dirty="0" smtClean="0"/>
              <a:t>Flammable – can burn</a:t>
            </a:r>
          </a:p>
          <a:p>
            <a:pPr lvl="1"/>
            <a:r>
              <a:rPr lang="en-US" sz="2000" dirty="0" smtClean="0"/>
              <a:t>Toxic - poisonous</a:t>
            </a:r>
          </a:p>
          <a:p>
            <a:pPr lvl="1"/>
            <a:r>
              <a:rPr lang="en-US" sz="2000" dirty="0" smtClean="0"/>
              <a:t>Reactive – easily react with other chemicals (can be explosive)</a:t>
            </a:r>
          </a:p>
          <a:p>
            <a:pPr lvl="1"/>
            <a:r>
              <a:rPr lang="en-US" sz="2000" dirty="0" smtClean="0"/>
              <a:t>Corrosive – can eat away at and destroy other substances</a:t>
            </a:r>
          </a:p>
          <a:p>
            <a:pPr lvl="1"/>
            <a:endParaRPr lang="en-US" sz="1200" dirty="0"/>
          </a:p>
        </p:txBody>
      </p:sp>
      <p:pic>
        <p:nvPicPr>
          <p:cNvPr id="7" name="Content Placeholder 6"/>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419600" y="2579037"/>
            <a:ext cx="4114799" cy="2314573"/>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676400"/>
            <a:ext cx="4191000" cy="458016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0947" y="1823273"/>
            <a:ext cx="4257258" cy="443329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76103" y="1556518"/>
            <a:ext cx="4257258" cy="496680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7200" y="1905000"/>
            <a:ext cx="4445102" cy="2819400"/>
          </a:xfrm>
          <a:prstGeom prst="rect">
            <a:avLst/>
          </a:prstGeom>
        </p:spPr>
      </p:pic>
    </p:spTree>
    <p:extLst>
      <p:ext uri="{BB962C8B-B14F-4D97-AF65-F5344CB8AC3E}">
        <p14:creationId xmlns:p14="http://schemas.microsoft.com/office/powerpoint/2010/main" val="20515687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48736"/>
          </a:xfrm>
        </p:spPr>
        <p:txBody>
          <a:bodyPr>
            <a:normAutofit fontScale="90000"/>
          </a:bodyPr>
          <a:lstStyle/>
          <a:p>
            <a:r>
              <a:rPr lang="en-US" dirty="0" smtClean="0"/>
              <a:t>Safety Equipment</a:t>
            </a:r>
            <a:endParaRPr lang="en-US" dirty="0"/>
          </a:p>
        </p:txBody>
      </p:sp>
      <p:sp>
        <p:nvSpPr>
          <p:cNvPr id="5" name="Content Placeholder 4"/>
          <p:cNvSpPr>
            <a:spLocks noGrp="1"/>
          </p:cNvSpPr>
          <p:nvPr>
            <p:ph sz="quarter" idx="13"/>
          </p:nvPr>
        </p:nvSpPr>
        <p:spPr>
          <a:xfrm>
            <a:off x="1042416" y="1752600"/>
            <a:ext cx="3605784" cy="4724400"/>
          </a:xfrm>
        </p:spPr>
        <p:txBody>
          <a:bodyPr>
            <a:normAutofit fontScale="55000" lnSpcReduction="20000"/>
          </a:bodyPr>
          <a:lstStyle/>
          <a:p>
            <a:r>
              <a:rPr lang="en-US" sz="2500" b="1" dirty="0" smtClean="0"/>
              <a:t>Personal Protective Equipment</a:t>
            </a:r>
            <a:endParaRPr lang="en-US" sz="2500" dirty="0"/>
          </a:p>
          <a:p>
            <a:pPr lvl="0"/>
            <a:r>
              <a:rPr lang="en-US" sz="2500" dirty="0"/>
              <a:t>Safety Eyewear:</a:t>
            </a:r>
          </a:p>
          <a:p>
            <a:pPr lvl="1"/>
            <a:r>
              <a:rPr lang="en-US" sz="2500" dirty="0"/>
              <a:t>You must wear safety eyewear (safety glasses or goggles) when directed to do so by the lab instructor or lab safety instructions.  If you refuse to wear your eyewear, you will not be able to participate in the lab and may forfeit your lab grade for that day.</a:t>
            </a:r>
          </a:p>
          <a:p>
            <a:pPr lvl="1"/>
            <a:r>
              <a:rPr lang="en-US" sz="2500" dirty="0"/>
              <a:t>It is recommended that you do not wear any kind of contact lenses when working in the laboratory</a:t>
            </a:r>
            <a:r>
              <a:rPr lang="en-US" sz="2500" dirty="0" smtClean="0"/>
              <a:t>.</a:t>
            </a:r>
            <a:endParaRPr lang="en-US" sz="2500" dirty="0"/>
          </a:p>
          <a:p>
            <a:pPr lvl="1"/>
            <a:r>
              <a:rPr lang="en-US" sz="2500" dirty="0"/>
              <a:t>Gloves – You will be provided with nitrile and vinyl gloves for handling hazardous chemicals and biohazards. We do not carry latex gloves due to potential latex allergy.</a:t>
            </a:r>
          </a:p>
          <a:p>
            <a:pPr lvl="1"/>
            <a:r>
              <a:rPr lang="en-US" sz="2500" dirty="0" smtClean="0"/>
              <a:t>Lab Coat </a:t>
            </a:r>
            <a:r>
              <a:rPr lang="en-US" sz="2500" dirty="0"/>
              <a:t>– You may be required to wear </a:t>
            </a:r>
            <a:r>
              <a:rPr lang="en-US" sz="2500" dirty="0" smtClean="0"/>
              <a:t>a lab coat </a:t>
            </a:r>
            <a:r>
              <a:rPr lang="en-US" sz="2500" dirty="0"/>
              <a:t>over your clothes when handling chemicals.</a:t>
            </a:r>
          </a:p>
          <a:p>
            <a:pPr lvl="1"/>
            <a:endParaRPr lang="en-US" sz="1200" dirty="0"/>
          </a:p>
        </p:txBody>
      </p:sp>
      <p:pic>
        <p:nvPicPr>
          <p:cNvPr id="10" name="Content Placeholder 9"/>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876800" y="2185098"/>
            <a:ext cx="3505200" cy="2460721"/>
          </a:xfrm>
        </p:spPr>
      </p:pic>
    </p:spTree>
    <p:extLst>
      <p:ext uri="{BB962C8B-B14F-4D97-AF65-F5344CB8AC3E}">
        <p14:creationId xmlns:p14="http://schemas.microsoft.com/office/powerpoint/2010/main" val="1611094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48736"/>
          </a:xfrm>
        </p:spPr>
        <p:txBody>
          <a:bodyPr>
            <a:normAutofit fontScale="90000"/>
          </a:bodyPr>
          <a:lstStyle/>
          <a:p>
            <a:r>
              <a:rPr lang="en-US" dirty="0" smtClean="0"/>
              <a:t>Safety Equipment</a:t>
            </a:r>
            <a:endParaRPr lang="en-US" dirty="0"/>
          </a:p>
        </p:txBody>
      </p:sp>
      <p:sp>
        <p:nvSpPr>
          <p:cNvPr id="5" name="Content Placeholder 4"/>
          <p:cNvSpPr>
            <a:spLocks noGrp="1"/>
          </p:cNvSpPr>
          <p:nvPr>
            <p:ph sz="quarter" idx="13"/>
          </p:nvPr>
        </p:nvSpPr>
        <p:spPr>
          <a:xfrm>
            <a:off x="1042416" y="1752600"/>
            <a:ext cx="6958584" cy="4572000"/>
          </a:xfrm>
        </p:spPr>
        <p:txBody>
          <a:bodyPr>
            <a:normAutofit fontScale="92500"/>
          </a:bodyPr>
          <a:lstStyle/>
          <a:p>
            <a:r>
              <a:rPr lang="en-US" sz="2600" b="1" dirty="0" smtClean="0"/>
              <a:t>Personal Protective Equipment</a:t>
            </a:r>
            <a:endParaRPr lang="en-US" sz="2600" dirty="0"/>
          </a:p>
          <a:p>
            <a:pPr lvl="0"/>
            <a:r>
              <a:rPr lang="en-US" sz="2600" dirty="0" smtClean="0"/>
              <a:t>Good Ideas:</a:t>
            </a:r>
          </a:p>
          <a:p>
            <a:pPr lvl="1"/>
            <a:r>
              <a:rPr lang="en-US" sz="2600" dirty="0"/>
              <a:t>Shoes – closed toe are recommended</a:t>
            </a:r>
            <a:r>
              <a:rPr lang="en-US" sz="2600" dirty="0" smtClean="0"/>
              <a:t>.</a:t>
            </a:r>
            <a:endParaRPr lang="en-US" sz="2600" dirty="0"/>
          </a:p>
          <a:p>
            <a:pPr lvl="1"/>
            <a:r>
              <a:rPr lang="en-US" sz="2600" dirty="0"/>
              <a:t>T</a:t>
            </a:r>
            <a:r>
              <a:rPr lang="en-US" sz="2600" dirty="0" smtClean="0"/>
              <a:t>ie </a:t>
            </a:r>
            <a:r>
              <a:rPr lang="en-US" sz="2600" dirty="0"/>
              <a:t>back long hair in </a:t>
            </a:r>
            <a:r>
              <a:rPr lang="en-US" sz="2600" dirty="0" smtClean="0"/>
              <a:t>labs, especially around open flames.</a:t>
            </a:r>
            <a:r>
              <a:rPr lang="en-US" sz="2600" dirty="0"/>
              <a:t>	</a:t>
            </a:r>
          </a:p>
          <a:p>
            <a:pPr lvl="1"/>
            <a:r>
              <a:rPr lang="en-US" sz="2600" dirty="0"/>
              <a:t>D</a:t>
            </a:r>
            <a:r>
              <a:rPr lang="en-US" sz="2600" dirty="0" smtClean="0"/>
              <a:t>o </a:t>
            </a:r>
            <a:r>
              <a:rPr lang="en-US" sz="2600" dirty="0"/>
              <a:t>not wear clothing with long, loose </a:t>
            </a:r>
            <a:r>
              <a:rPr lang="en-US" sz="2600" dirty="0" smtClean="0"/>
              <a:t>sleeves.</a:t>
            </a:r>
            <a:endParaRPr lang="en-US" sz="2600" dirty="0"/>
          </a:p>
          <a:p>
            <a:pPr lvl="1"/>
            <a:r>
              <a:rPr lang="en-US" sz="2600" dirty="0"/>
              <a:t>W</a:t>
            </a:r>
            <a:r>
              <a:rPr lang="en-US" sz="2600" dirty="0" smtClean="0"/>
              <a:t>ear </a:t>
            </a:r>
            <a:r>
              <a:rPr lang="en-US" sz="2600" dirty="0"/>
              <a:t>natural fiber clothing (synthetic material melts into skin in a fire</a:t>
            </a:r>
            <a:r>
              <a:rPr lang="en-US" sz="2600" dirty="0" smtClean="0"/>
              <a:t>).</a:t>
            </a:r>
            <a:endParaRPr lang="en-US" sz="2600" dirty="0"/>
          </a:p>
          <a:p>
            <a:pPr lvl="1"/>
            <a:r>
              <a:rPr lang="en-US" sz="2600" dirty="0"/>
              <a:t>R</a:t>
            </a:r>
            <a:r>
              <a:rPr lang="en-US" sz="2600" dirty="0" smtClean="0"/>
              <a:t>emove </a:t>
            </a:r>
            <a:r>
              <a:rPr lang="en-US" sz="2600" dirty="0"/>
              <a:t>watches, rings, and bracelets during lab activities involving </a:t>
            </a:r>
            <a:r>
              <a:rPr lang="en-US" sz="2600" dirty="0" smtClean="0"/>
              <a:t>chemicals</a:t>
            </a:r>
            <a:endParaRPr lang="en-US" sz="2600" dirty="0"/>
          </a:p>
          <a:p>
            <a:pPr lvl="1"/>
            <a:endParaRPr lang="en-US" sz="1200" dirty="0"/>
          </a:p>
        </p:txBody>
      </p:sp>
    </p:spTree>
    <p:extLst>
      <p:ext uri="{BB962C8B-B14F-4D97-AF65-F5344CB8AC3E}">
        <p14:creationId xmlns:p14="http://schemas.microsoft.com/office/powerpoint/2010/main" val="13236781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Safety Equipment</a:t>
            </a:r>
            <a:endParaRPr lang="en-US" dirty="0"/>
          </a:p>
        </p:txBody>
      </p:sp>
      <p:sp>
        <p:nvSpPr>
          <p:cNvPr id="3" name="Content Placeholder 2"/>
          <p:cNvSpPr>
            <a:spLocks noGrp="1"/>
          </p:cNvSpPr>
          <p:nvPr>
            <p:ph sz="quarter" idx="13"/>
          </p:nvPr>
        </p:nvSpPr>
        <p:spPr>
          <a:xfrm>
            <a:off x="1042416" y="2313432"/>
            <a:ext cx="3419856" cy="3630168"/>
          </a:xfrm>
        </p:spPr>
        <p:txBody>
          <a:bodyPr>
            <a:normAutofit fontScale="92500" lnSpcReduction="20000"/>
          </a:bodyPr>
          <a:lstStyle/>
          <a:p>
            <a:r>
              <a:rPr lang="en-US" dirty="0"/>
              <a:t>Eyewash is located on the wall in between the closet and the bookshelf.  If a chemical is splashed or rubbed into your eyes you must use eyewash for at least 15 minutes with your eyes held open. Someone will help you with this.</a:t>
            </a:r>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700036" y="2438400"/>
            <a:ext cx="3224764" cy="3160268"/>
          </a:xfrm>
        </p:spPr>
      </p:pic>
    </p:spTree>
    <p:extLst>
      <p:ext uri="{BB962C8B-B14F-4D97-AF65-F5344CB8AC3E}">
        <p14:creationId xmlns:p14="http://schemas.microsoft.com/office/powerpoint/2010/main" val="28734929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2000"/>
            <a:ext cx="7024744" cy="838200"/>
          </a:xfrm>
        </p:spPr>
        <p:txBody>
          <a:bodyPr/>
          <a:lstStyle/>
          <a:p>
            <a:r>
              <a:rPr lang="en-US" dirty="0" smtClean="0"/>
              <a:t>Lab Safety Equipment</a:t>
            </a:r>
            <a:endParaRPr lang="en-US" dirty="0"/>
          </a:p>
        </p:txBody>
      </p:sp>
      <p:sp>
        <p:nvSpPr>
          <p:cNvPr id="3" name="Content Placeholder 2"/>
          <p:cNvSpPr>
            <a:spLocks noGrp="1"/>
          </p:cNvSpPr>
          <p:nvPr>
            <p:ph sz="quarter" idx="13"/>
          </p:nvPr>
        </p:nvSpPr>
        <p:spPr>
          <a:xfrm>
            <a:off x="1042416" y="1676400"/>
            <a:ext cx="4367784" cy="4648200"/>
          </a:xfrm>
        </p:spPr>
        <p:txBody>
          <a:bodyPr>
            <a:normAutofit fontScale="77500" lnSpcReduction="20000"/>
          </a:bodyPr>
          <a:lstStyle/>
          <a:p>
            <a:r>
              <a:rPr lang="en-US" dirty="0"/>
              <a:t>Fire extinguishers are located in each hallway</a:t>
            </a:r>
            <a:r>
              <a:rPr lang="en-US" dirty="0" smtClean="0"/>
              <a:t>.</a:t>
            </a:r>
          </a:p>
          <a:p>
            <a:r>
              <a:rPr lang="en-US" dirty="0" smtClean="0"/>
              <a:t>If </a:t>
            </a:r>
            <a:r>
              <a:rPr lang="en-US" dirty="0"/>
              <a:t>a person is experiencing electrical shock from touching wires or equipment, use a belt or other non-conducting material to pull them away from the electrical source.</a:t>
            </a:r>
          </a:p>
          <a:p>
            <a:r>
              <a:rPr lang="en-US" dirty="0" smtClean="0"/>
              <a:t>First </a:t>
            </a:r>
            <a:r>
              <a:rPr lang="en-US" dirty="0"/>
              <a:t>aid kits are located in the main office on the first floor.</a:t>
            </a:r>
          </a:p>
          <a:p>
            <a:r>
              <a:rPr lang="en-US" dirty="0" smtClean="0"/>
              <a:t>Only </a:t>
            </a:r>
            <a:r>
              <a:rPr lang="en-US" dirty="0"/>
              <a:t>minor cuts and burns will be treated in the school office. Serious injuries must be treated in a medical facility. Emergency Medical Services (EMS) will be called if you are injured.</a:t>
            </a:r>
          </a:p>
          <a:p>
            <a:r>
              <a:rPr lang="en-US" dirty="0" smtClean="0"/>
              <a:t>The </a:t>
            </a:r>
            <a:r>
              <a:rPr lang="en-US" dirty="0"/>
              <a:t>instructor must fill out a report describing your injury.</a:t>
            </a:r>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943600" y="1905000"/>
            <a:ext cx="1905000" cy="3686300"/>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9165" y="2438400"/>
            <a:ext cx="3302174" cy="2819400"/>
          </a:xfrm>
          <a:prstGeom prst="rect">
            <a:avLst/>
          </a:prstGeom>
        </p:spPr>
      </p:pic>
    </p:spTree>
    <p:extLst>
      <p:ext uri="{BB962C8B-B14F-4D97-AF65-F5344CB8AC3E}">
        <p14:creationId xmlns:p14="http://schemas.microsoft.com/office/powerpoint/2010/main" val="192130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2000"/>
            <a:ext cx="7024744" cy="685800"/>
          </a:xfrm>
        </p:spPr>
        <p:txBody>
          <a:bodyPr>
            <a:normAutofit fontScale="90000"/>
          </a:bodyPr>
          <a:lstStyle/>
          <a:p>
            <a:r>
              <a:rPr lang="en-US" dirty="0" smtClean="0"/>
              <a:t>General Housekeeping</a:t>
            </a:r>
            <a:endParaRPr lang="en-US" dirty="0"/>
          </a:p>
        </p:txBody>
      </p:sp>
      <p:sp>
        <p:nvSpPr>
          <p:cNvPr id="3" name="Content Placeholder 2"/>
          <p:cNvSpPr>
            <a:spLocks noGrp="1"/>
          </p:cNvSpPr>
          <p:nvPr>
            <p:ph idx="1"/>
          </p:nvPr>
        </p:nvSpPr>
        <p:spPr>
          <a:xfrm>
            <a:off x="762000" y="1447800"/>
            <a:ext cx="7696200" cy="4953000"/>
          </a:xfrm>
        </p:spPr>
        <p:txBody>
          <a:bodyPr>
            <a:normAutofit fontScale="92500" lnSpcReduction="20000"/>
          </a:bodyPr>
          <a:lstStyle/>
          <a:p>
            <a:pPr lvl="0"/>
            <a:r>
              <a:rPr lang="en-US" dirty="0" smtClean="0"/>
              <a:t>Never </a:t>
            </a:r>
            <a:r>
              <a:rPr lang="en-US" dirty="0"/>
              <a:t>dispose of anything in lab without prior direction from the instructor.</a:t>
            </a:r>
          </a:p>
          <a:p>
            <a:pPr lvl="0"/>
            <a:r>
              <a:rPr lang="en-US" dirty="0"/>
              <a:t>Regular trash </a:t>
            </a:r>
            <a:r>
              <a:rPr lang="en-US" dirty="0" smtClean="0"/>
              <a:t>container is located </a:t>
            </a:r>
            <a:r>
              <a:rPr lang="en-US" dirty="0"/>
              <a:t>in the front of the room.</a:t>
            </a:r>
          </a:p>
          <a:p>
            <a:pPr lvl="0"/>
            <a:r>
              <a:rPr lang="en-US" dirty="0" smtClean="0"/>
              <a:t>Notify </a:t>
            </a:r>
            <a:r>
              <a:rPr lang="en-US" dirty="0"/>
              <a:t>the instructor immediately in case of broken glass.  The instructor will remove and discard any broken glass</a:t>
            </a:r>
            <a:r>
              <a:rPr lang="en-US" dirty="0" smtClean="0"/>
              <a:t>.</a:t>
            </a:r>
          </a:p>
          <a:p>
            <a:pPr lvl="0"/>
            <a:r>
              <a:rPr lang="en-US" dirty="0"/>
              <a:t>Put correct lids back on bottles and containers immediately after use.</a:t>
            </a:r>
          </a:p>
          <a:p>
            <a:pPr lvl="0"/>
            <a:r>
              <a:rPr lang="en-US" dirty="0"/>
              <a:t>Do not put excess chemicals back into original containers.</a:t>
            </a:r>
          </a:p>
          <a:p>
            <a:pPr lvl="0"/>
            <a:r>
              <a:rPr lang="en-US" dirty="0"/>
              <a:t>Dispose of chemicals and waste only as directed by the instructor.</a:t>
            </a:r>
          </a:p>
          <a:p>
            <a:r>
              <a:rPr lang="en-US" dirty="0"/>
              <a:t>Wash your hands prior to leaving lab</a:t>
            </a:r>
            <a:r>
              <a:rPr lang="en-US" dirty="0" smtClean="0"/>
              <a:t>.</a:t>
            </a:r>
          </a:p>
          <a:p>
            <a:r>
              <a:rPr lang="en-US" dirty="0"/>
              <a:t>Assume that chemicals used in lab are corrosive, irritating, and </a:t>
            </a:r>
            <a:r>
              <a:rPr lang="en-US" dirty="0" smtClean="0"/>
              <a:t>toxic.</a:t>
            </a:r>
          </a:p>
          <a:p>
            <a:endParaRPr lang="en-US" dirty="0" smtClean="0"/>
          </a:p>
          <a:p>
            <a:endParaRPr lang="en-US" dirty="0"/>
          </a:p>
          <a:p>
            <a:endParaRPr lang="en-US" dirty="0"/>
          </a:p>
        </p:txBody>
      </p:sp>
    </p:spTree>
    <p:extLst>
      <p:ext uri="{BB962C8B-B14F-4D97-AF65-F5344CB8AC3E}">
        <p14:creationId xmlns:p14="http://schemas.microsoft.com/office/powerpoint/2010/main" val="41424394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2000"/>
            <a:ext cx="7024744" cy="762000"/>
          </a:xfrm>
        </p:spPr>
        <p:txBody>
          <a:bodyPr/>
          <a:lstStyle/>
          <a:p>
            <a:r>
              <a:rPr lang="en-US" dirty="0" smtClean="0"/>
              <a:t>Common Warning Labels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447800"/>
            <a:ext cx="6781542" cy="4993374"/>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730" y="1447798"/>
            <a:ext cx="7162800" cy="4979851"/>
          </a:xfrm>
          <a:prstGeom prst="rect">
            <a:avLst/>
          </a:prstGeom>
        </p:spPr>
      </p:pic>
    </p:spTree>
    <p:extLst>
      <p:ext uri="{BB962C8B-B14F-4D97-AF65-F5344CB8AC3E}">
        <p14:creationId xmlns:p14="http://schemas.microsoft.com/office/powerpoint/2010/main" val="261246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4" name="Content Placeholder 3"/>
          <p:cNvSpPr>
            <a:spLocks noGrp="1"/>
          </p:cNvSpPr>
          <p:nvPr>
            <p:ph idx="1"/>
          </p:nvPr>
        </p:nvSpPr>
        <p:spPr/>
        <p:txBody>
          <a:bodyPr>
            <a:normAutofit/>
          </a:bodyPr>
          <a:lstStyle/>
          <a:p>
            <a:r>
              <a:rPr lang="en-US" dirty="0"/>
              <a:t>Research and apply appropriate safety precautions (refer to ADE Guidelines) when designing and/or conducting scientific </a:t>
            </a:r>
            <a:r>
              <a:rPr lang="en-US" dirty="0" smtClean="0"/>
              <a:t>investigations</a:t>
            </a:r>
          </a:p>
          <a:p>
            <a:pPr lvl="1"/>
            <a:r>
              <a:rPr lang="en-US" dirty="0" smtClean="0"/>
              <a:t>NS.10.PS.2</a:t>
            </a:r>
          </a:p>
          <a:p>
            <a:pPr lvl="1"/>
            <a:r>
              <a:rPr lang="en-US" dirty="0" smtClean="0"/>
              <a:t>NS.11.B.2</a:t>
            </a:r>
          </a:p>
          <a:p>
            <a:pPr lvl="1"/>
            <a:r>
              <a:rPr lang="en-US" dirty="0" smtClean="0"/>
              <a:t>NS.33.C.2</a:t>
            </a:r>
          </a:p>
          <a:p>
            <a:pPr lvl="1"/>
            <a:endParaRPr lang="en-US" dirty="0" smtClean="0"/>
          </a:p>
        </p:txBody>
      </p:sp>
    </p:spTree>
    <p:extLst>
      <p:ext uri="{BB962C8B-B14F-4D97-AF65-F5344CB8AC3E}">
        <p14:creationId xmlns:p14="http://schemas.microsoft.com/office/powerpoint/2010/main" val="4167695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Lab Safety</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vimeo.com/6272634</a:t>
            </a:r>
            <a:endParaRPr lang="en-US" dirty="0" smtClean="0"/>
          </a:p>
          <a:p>
            <a:endParaRPr lang="en-US" dirty="0" smtClean="0"/>
          </a:p>
          <a:p>
            <a:endParaRPr lang="en-US" dirty="0"/>
          </a:p>
        </p:txBody>
      </p:sp>
    </p:spTree>
    <p:extLst>
      <p:ext uri="{BB962C8B-B14F-4D97-AF65-F5344CB8AC3E}">
        <p14:creationId xmlns:p14="http://schemas.microsoft.com/office/powerpoint/2010/main" val="3032431695"/>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Rules</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a:t>Follow the instructor’s instructions at all times!</a:t>
            </a:r>
          </a:p>
          <a:p>
            <a:pPr lvl="0"/>
            <a:r>
              <a:rPr lang="en-US" dirty="0"/>
              <a:t>Work carefully and cautiously in the laboratory, using common sense and good judgment at all times.</a:t>
            </a:r>
          </a:p>
          <a:p>
            <a:pPr lvl="0"/>
            <a:r>
              <a:rPr lang="en-US" b="1" dirty="0"/>
              <a:t>Eating, drinking, applying cosmetics or lip balm, and handling contact lenses are strictly prohibited </a:t>
            </a:r>
            <a:r>
              <a:rPr lang="en-US" dirty="0"/>
              <a:t>in the combined classroom/laboratory.  Food, drinks (even in closed containers) are not to be brought into the room. Chewing gum is not allowed.</a:t>
            </a:r>
          </a:p>
          <a:p>
            <a:pPr lvl="0"/>
            <a:r>
              <a:rPr lang="en-US" dirty="0"/>
              <a:t>Long hair must be tied back, open toed shoes are strongly discouraged, and lab aprons and goggles must be worn when directed by the instructor.</a:t>
            </a:r>
          </a:p>
          <a:p>
            <a:r>
              <a:rPr lang="en-US" dirty="0"/>
              <a:t>Identify the location of all exits from the laboratory and from the building.</a:t>
            </a:r>
          </a:p>
        </p:txBody>
      </p:sp>
    </p:spTree>
    <p:extLst>
      <p:ext uri="{BB962C8B-B14F-4D97-AF65-F5344CB8AC3E}">
        <p14:creationId xmlns:p14="http://schemas.microsoft.com/office/powerpoint/2010/main" val="1457961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
                                        <p:tgtEl>
                                          <p:spTgt spid="3">
                                            <p:txEl>
                                              <p:pRg st="4" end="4"/>
                                            </p:txEl>
                                          </p:spTgt>
                                        </p:tgtEl>
                                      </p:cBhvr>
                                    </p:animEffect>
                                  </p:childTnLst>
                                </p:cTn>
                              </p:par>
                            </p:childTnLst>
                          </p:cTn>
                        </p:par>
                      </p:childTnLst>
                    </p:cTn>
                  </p:par>
                </p:childTnLst>
              </p:cTn>
              <p:nextCondLst>
                <p:cond evt="onClick" delay="0">
                  <p:tgtEl>
                    <p:spTgt spid="2"/>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Rules</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a:t>Be familiar with the location and proper use of the eye wash station.</a:t>
            </a:r>
          </a:p>
          <a:p>
            <a:pPr lvl="0"/>
            <a:r>
              <a:rPr lang="en-US" dirty="0"/>
              <a:t>Report all injuries, spills, breakage of glass or other items, unsafe conditions, and accidents of any kind, no matter how minor, to the instructor immediately.  </a:t>
            </a:r>
          </a:p>
          <a:p>
            <a:pPr lvl="0"/>
            <a:r>
              <a:rPr lang="en-US" dirty="0"/>
              <a:t>Lab tables must be clear of all items that are not necessary for the lab exercise.</a:t>
            </a:r>
          </a:p>
          <a:p>
            <a:pPr lvl="0"/>
            <a:r>
              <a:rPr lang="en-US" dirty="0"/>
              <a:t>Clean up your area after every laboratory session.</a:t>
            </a:r>
          </a:p>
          <a:p>
            <a:pPr lvl="0"/>
            <a:r>
              <a:rPr lang="en-US" b="1" dirty="0"/>
              <a:t>Horseplay in the lab will NOT be tolerated and will result in immediate office referral to all parties involved!</a:t>
            </a:r>
            <a:endParaRPr lang="en-US" dirty="0"/>
          </a:p>
        </p:txBody>
      </p:sp>
    </p:spTree>
    <p:extLst>
      <p:ext uri="{BB962C8B-B14F-4D97-AF65-F5344CB8AC3E}">
        <p14:creationId xmlns:p14="http://schemas.microsoft.com/office/powerpoint/2010/main" val="21943995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
                                        <p:tgtEl>
                                          <p:spTgt spid="3">
                                            <p:txEl>
                                              <p:pRg st="4" end="4"/>
                                            </p:txEl>
                                          </p:spTgt>
                                        </p:tgtEl>
                                      </p:cBhvr>
                                    </p:animEffect>
                                  </p:childTnLst>
                                </p:cTn>
                              </p:par>
                            </p:childTnLst>
                          </p:cTn>
                        </p:par>
                      </p:childTnLst>
                    </p:cTn>
                  </p:par>
                </p:childTnLst>
              </p:cTn>
              <p:nextCondLst>
                <p:cond evt="onClick" delay="0">
                  <p:tgtEl>
                    <p:spTgt spid="2"/>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2000"/>
            <a:ext cx="7024744" cy="762000"/>
          </a:xfrm>
        </p:spPr>
        <p:txBody>
          <a:bodyPr>
            <a:normAutofit/>
          </a:bodyPr>
          <a:lstStyle/>
          <a:p>
            <a:r>
              <a:rPr lang="en-US" dirty="0" smtClean="0"/>
              <a:t>What can happen…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600200"/>
            <a:ext cx="6000749" cy="4800600"/>
          </a:xfrm>
        </p:spPr>
      </p:pic>
    </p:spTree>
    <p:extLst>
      <p:ext uri="{BB962C8B-B14F-4D97-AF65-F5344CB8AC3E}">
        <p14:creationId xmlns:p14="http://schemas.microsoft.com/office/powerpoint/2010/main" val="184109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48736"/>
          </a:xfrm>
        </p:spPr>
        <p:txBody>
          <a:bodyPr>
            <a:normAutofit fontScale="90000"/>
          </a:bodyPr>
          <a:lstStyle/>
          <a:p>
            <a:r>
              <a:rPr lang="en-US" dirty="0" smtClean="0"/>
              <a:t>What can happen…</a:t>
            </a:r>
            <a:endParaRPr lang="en-US" dirty="0"/>
          </a:p>
        </p:txBody>
      </p:sp>
      <p:sp>
        <p:nvSpPr>
          <p:cNvPr id="5" name="Content Placeholder 4"/>
          <p:cNvSpPr>
            <a:spLocks noGrp="1"/>
          </p:cNvSpPr>
          <p:nvPr>
            <p:ph sz="quarter" idx="13"/>
          </p:nvPr>
        </p:nvSpPr>
        <p:spPr>
          <a:xfrm>
            <a:off x="1042416" y="1752600"/>
            <a:ext cx="3419856" cy="4572000"/>
          </a:xfrm>
        </p:spPr>
        <p:txBody>
          <a:bodyPr>
            <a:normAutofit fontScale="25000" lnSpcReduction="20000"/>
          </a:bodyPr>
          <a:lstStyle/>
          <a:p>
            <a:r>
              <a:rPr lang="en-US" sz="5600" b="1" dirty="0" smtClean="0"/>
              <a:t>Fire</a:t>
            </a:r>
            <a:endParaRPr lang="en-US" sz="5600" dirty="0" smtClean="0"/>
          </a:p>
          <a:p>
            <a:pPr lvl="1"/>
            <a:r>
              <a:rPr lang="en-US" sz="5600" dirty="0" smtClean="0"/>
              <a:t>If </a:t>
            </a:r>
            <a:r>
              <a:rPr lang="en-US" sz="5600" dirty="0"/>
              <a:t>there is a fire, major chemical spill or other </a:t>
            </a:r>
            <a:r>
              <a:rPr lang="en-US" sz="5600" dirty="0" smtClean="0"/>
              <a:t>emergency:</a:t>
            </a:r>
          </a:p>
          <a:p>
            <a:pPr lvl="2"/>
            <a:r>
              <a:rPr lang="en-US" sz="5600" dirty="0" smtClean="0"/>
              <a:t>Contact </a:t>
            </a:r>
            <a:r>
              <a:rPr lang="en-US" sz="5600" dirty="0"/>
              <a:t>the instructor, Mrs. Burton, or Mr. Ray immediately.  </a:t>
            </a:r>
            <a:endParaRPr lang="en-US" sz="5600" dirty="0" smtClean="0"/>
          </a:p>
          <a:p>
            <a:pPr lvl="2"/>
            <a:r>
              <a:rPr lang="en-US" sz="5600" dirty="0" smtClean="0"/>
              <a:t>If </a:t>
            </a:r>
            <a:r>
              <a:rPr lang="en-US" sz="5600" dirty="0"/>
              <a:t>evacuation is </a:t>
            </a:r>
            <a:r>
              <a:rPr lang="en-US" sz="5600" dirty="0" smtClean="0"/>
              <a:t>necessary:</a:t>
            </a:r>
          </a:p>
          <a:p>
            <a:pPr lvl="3"/>
            <a:r>
              <a:rPr lang="en-US" sz="5600" dirty="0" smtClean="0"/>
              <a:t>take </a:t>
            </a:r>
            <a:r>
              <a:rPr lang="en-US" sz="5600" dirty="0"/>
              <a:t>your personal belongings with you if </a:t>
            </a:r>
            <a:r>
              <a:rPr lang="en-US" sz="5600" dirty="0" smtClean="0"/>
              <a:t>possible</a:t>
            </a:r>
          </a:p>
          <a:p>
            <a:pPr lvl="3"/>
            <a:r>
              <a:rPr lang="en-US" sz="5600" dirty="0" smtClean="0"/>
              <a:t>on </a:t>
            </a:r>
            <a:r>
              <a:rPr lang="en-US" sz="5600" dirty="0"/>
              <a:t>your way out, close but do not lock the classroom </a:t>
            </a:r>
            <a:r>
              <a:rPr lang="en-US" sz="5600" dirty="0" smtClean="0"/>
              <a:t>door</a:t>
            </a:r>
          </a:p>
          <a:p>
            <a:pPr lvl="3"/>
            <a:r>
              <a:rPr lang="en-US" sz="5600" dirty="0" smtClean="0"/>
              <a:t>go </a:t>
            </a:r>
            <a:r>
              <a:rPr lang="en-US" sz="5600" dirty="0"/>
              <a:t>to the designated rally point away from this </a:t>
            </a:r>
            <a:r>
              <a:rPr lang="en-US" sz="5600" dirty="0" smtClean="0"/>
              <a:t>building</a:t>
            </a:r>
            <a:endParaRPr lang="en-US" sz="5600" dirty="0"/>
          </a:p>
          <a:p>
            <a:pPr lvl="2"/>
            <a:r>
              <a:rPr lang="en-US" sz="5600" dirty="0" smtClean="0"/>
              <a:t>Location </a:t>
            </a:r>
            <a:r>
              <a:rPr lang="en-US" sz="5600" dirty="0"/>
              <a:t>of rally </a:t>
            </a:r>
            <a:r>
              <a:rPr lang="en-US" sz="5600" dirty="0" smtClean="0"/>
              <a:t>point:  Down north steps and outside in the north yard or at CJS is directed to move further away</a:t>
            </a:r>
          </a:p>
          <a:p>
            <a:pPr lvl="2"/>
            <a:r>
              <a:rPr lang="en-US" sz="5600" dirty="0" smtClean="0"/>
              <a:t>If </a:t>
            </a:r>
            <a:r>
              <a:rPr lang="en-US" sz="5600" dirty="0"/>
              <a:t>you are on fire, stop, drop and roll.</a:t>
            </a:r>
          </a:p>
          <a:p>
            <a:endParaRPr lang="en-US" dirty="0"/>
          </a:p>
        </p:txBody>
      </p:sp>
      <p:pic>
        <p:nvPicPr>
          <p:cNvPr id="7" name="Content Placeholder 6"/>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648200" y="2286000"/>
            <a:ext cx="3759200" cy="2819400"/>
          </a:xfrm>
        </p:spPr>
      </p:pic>
    </p:spTree>
    <p:extLst>
      <p:ext uri="{BB962C8B-B14F-4D97-AF65-F5344CB8AC3E}">
        <p14:creationId xmlns:p14="http://schemas.microsoft.com/office/powerpoint/2010/main" val="2200120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48736"/>
          </a:xfrm>
        </p:spPr>
        <p:txBody>
          <a:bodyPr>
            <a:normAutofit fontScale="90000"/>
          </a:bodyPr>
          <a:lstStyle/>
          <a:p>
            <a:r>
              <a:rPr lang="en-US" dirty="0" smtClean="0"/>
              <a:t>What can happen… Fire</a:t>
            </a:r>
            <a:endParaRPr lang="en-US" dirty="0"/>
          </a:p>
        </p:txBody>
      </p:sp>
      <p:pic>
        <p:nvPicPr>
          <p:cNvPr id="3" name="Content Placeholder 2"/>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62000" y="1828800"/>
            <a:ext cx="4343400" cy="1737360"/>
          </a:xfrm>
        </p:spPr>
      </p:pic>
      <p:pic>
        <p:nvPicPr>
          <p:cNvPr id="6" name="Content Placeholder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838200" y="3660363"/>
            <a:ext cx="3750779" cy="2588037"/>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1752600"/>
            <a:ext cx="3371850" cy="4495800"/>
          </a:xfrm>
          <a:prstGeom prst="rect">
            <a:avLst/>
          </a:prstGeom>
        </p:spPr>
      </p:pic>
    </p:spTree>
    <p:extLst>
      <p:ext uri="{BB962C8B-B14F-4D97-AF65-F5344CB8AC3E}">
        <p14:creationId xmlns:p14="http://schemas.microsoft.com/office/powerpoint/2010/main" val="180543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48736"/>
          </a:xfrm>
        </p:spPr>
        <p:txBody>
          <a:bodyPr>
            <a:normAutofit fontScale="90000"/>
          </a:bodyPr>
          <a:lstStyle/>
          <a:p>
            <a:r>
              <a:rPr lang="en-US" dirty="0" smtClean="0"/>
              <a:t>What can happen…</a:t>
            </a:r>
            <a:endParaRPr lang="en-US" dirty="0"/>
          </a:p>
        </p:txBody>
      </p:sp>
      <p:sp>
        <p:nvSpPr>
          <p:cNvPr id="5" name="Content Placeholder 4"/>
          <p:cNvSpPr>
            <a:spLocks noGrp="1"/>
          </p:cNvSpPr>
          <p:nvPr>
            <p:ph sz="quarter" idx="13"/>
          </p:nvPr>
        </p:nvSpPr>
        <p:spPr>
          <a:xfrm>
            <a:off x="1042416" y="1752600"/>
            <a:ext cx="3419856" cy="4572000"/>
          </a:xfrm>
        </p:spPr>
        <p:txBody>
          <a:bodyPr>
            <a:normAutofit/>
          </a:bodyPr>
          <a:lstStyle/>
          <a:p>
            <a:r>
              <a:rPr lang="en-US" sz="1400" b="1" dirty="0" smtClean="0"/>
              <a:t>Chemicals</a:t>
            </a:r>
            <a:endParaRPr lang="en-US" sz="1400" dirty="0" smtClean="0"/>
          </a:p>
          <a:p>
            <a:pPr lvl="1"/>
            <a:r>
              <a:rPr lang="en-US" sz="1400" dirty="0"/>
              <a:t>Information about chemicals used in this laboratory can be found in Material Safety Data Sheets (MSDSs) and in a chemical inventory located in the chemical cabinet at the back of the class</a:t>
            </a:r>
            <a:r>
              <a:rPr lang="en-US" sz="1400" dirty="0" smtClean="0"/>
              <a:t>.</a:t>
            </a:r>
          </a:p>
          <a:p>
            <a:pPr lvl="1"/>
            <a:r>
              <a:rPr lang="en-US" sz="1400" dirty="0"/>
              <a:t>Label containers/test tubes if you are using more than one container per lab.</a:t>
            </a:r>
          </a:p>
          <a:p>
            <a:pPr lvl="1"/>
            <a:r>
              <a:rPr lang="en-US" sz="1400" dirty="0" smtClean="0"/>
              <a:t>Inform </a:t>
            </a:r>
            <a:r>
              <a:rPr lang="en-US" sz="1400" dirty="0"/>
              <a:t>your instructor immediately if a label is damaged in any way.</a:t>
            </a:r>
          </a:p>
          <a:p>
            <a:pPr lvl="1"/>
            <a:r>
              <a:rPr lang="en-US" sz="1400" dirty="0" smtClean="0"/>
              <a:t>Read </a:t>
            </a:r>
            <a:r>
              <a:rPr lang="en-US" sz="1400" dirty="0"/>
              <a:t>all labels and pay special attention to hazard information.</a:t>
            </a:r>
          </a:p>
        </p:txBody>
      </p:sp>
      <p:pic>
        <p:nvPicPr>
          <p:cNvPr id="7" name="Content Placeholder 6"/>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759930" y="1676400"/>
            <a:ext cx="3774469" cy="4311284"/>
          </a:xfrm>
        </p:spPr>
      </p:pic>
    </p:spTree>
    <p:extLst>
      <p:ext uri="{BB962C8B-B14F-4D97-AF65-F5344CB8AC3E}">
        <p14:creationId xmlns:p14="http://schemas.microsoft.com/office/powerpoint/2010/main" val="28759117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537</TotalTime>
  <Words>878</Words>
  <Application>Microsoft Office PowerPoint</Application>
  <PresentationFormat>On-screen Show (4:3)</PresentationFormat>
  <Paragraphs>78</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Austin</vt:lpstr>
      <vt:lpstr>Laboratory Safety and Procedures</vt:lpstr>
      <vt:lpstr>Objective</vt:lpstr>
      <vt:lpstr>Lab Safety</vt:lpstr>
      <vt:lpstr>Lab Rules</vt:lpstr>
      <vt:lpstr>Lab Rules</vt:lpstr>
      <vt:lpstr>What can happen…</vt:lpstr>
      <vt:lpstr>What can happen…</vt:lpstr>
      <vt:lpstr>What can happen… Fire</vt:lpstr>
      <vt:lpstr>What can happen…</vt:lpstr>
      <vt:lpstr>What can happen…</vt:lpstr>
      <vt:lpstr>Safety Equipment</vt:lpstr>
      <vt:lpstr>Safety Equipment</vt:lpstr>
      <vt:lpstr>Lab Safety Equipment</vt:lpstr>
      <vt:lpstr>Lab Safety Equipment</vt:lpstr>
      <vt:lpstr>General Housekeeping</vt:lpstr>
      <vt:lpstr>Common Warning Labels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Bell Work</dc:title>
  <dc:creator>Rosemary</dc:creator>
  <cp:lastModifiedBy>Rosemary Johnson</cp:lastModifiedBy>
  <cp:revision>54</cp:revision>
  <dcterms:created xsi:type="dcterms:W3CDTF">2012-08-18T15:53:50Z</dcterms:created>
  <dcterms:modified xsi:type="dcterms:W3CDTF">2013-09-24T16:06:27Z</dcterms:modified>
</cp:coreProperties>
</file>